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8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cap="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cap="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Реализация проекта на городской территории</a:t>
            </a:r>
          </a:p>
        </c:rich>
      </c:tx>
      <c:layout>
        <c:manualLayout>
          <c:xMode val="edge"/>
          <c:yMode val="edge"/>
          <c:x val="0.19489198570170443"/>
          <c:y val="6.1492787566974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00" b="1" i="0" u="none" strike="noStrike" kern="1200" cap="all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90930166295398E-2"/>
          <c:y val="0.17803626114628829"/>
          <c:w val="0.87478792156659591"/>
          <c:h val="0.819035510874332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финансирования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A8E-4829-A7C0-896F6F1A2D8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A8E-4829-A7C0-896F6F1A2D8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A8E-4829-A7C0-896F6F1A2D8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A8E-4829-A7C0-896F6F1A2D8D}"/>
              </c:ext>
            </c:extLst>
          </c:dPt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Юридические лица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35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8E-4829-A7C0-896F6F1A2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376897373465264E-2"/>
          <c:y val="0.87445626034390767"/>
          <c:w val="0.8859422758120501"/>
          <c:h val="8.5046807839534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cap="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Реализация проекта на сельской территории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27079004842638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9665652570192"/>
          <c:y val="1.8853277143174009E-2"/>
          <c:w val="0.84254971171288362"/>
          <c:h val="0.96728401907508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финансирования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3F2-478B-9C82-F75F280BE20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3F2-478B-9C82-F75F280BE20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3F2-478B-9C82-F75F280BE20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3F2-478B-9C82-F75F280BE20B}"/>
              </c:ext>
            </c:extLst>
          </c:dPt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Юридические лица</c:v>
                </c:pt>
                <c:pt idx="2">
                  <c:v>Местный бюджет</c:v>
                </c:pt>
                <c:pt idx="3">
                  <c:v>Областной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39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F2-478B-9C82-F75F280BE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450148536702471"/>
          <c:y val="0.77691613129705128"/>
          <c:w val="0.86788446534792618"/>
          <c:h val="7.2207440189528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4644E-B3C3-4F0B-BD99-80EAC8C2707A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49ABDA1-BED2-47DF-8670-FDC988CD393A}">
      <dgm:prSet/>
      <dgm:spPr/>
      <dgm:t>
        <a:bodyPr/>
        <a:lstStyle/>
        <a:p>
          <a:pPr rtl="0"/>
          <a:r>
            <a:rPr lang="ru-RU" dirty="0" smtClean="0"/>
            <a:t>Уровень </a:t>
          </a:r>
          <a:r>
            <a:rPr lang="ru-RU" dirty="0" err="1" smtClean="0"/>
            <a:t>софинансирования</a:t>
          </a:r>
          <a:r>
            <a:rPr lang="ru-RU" dirty="0" smtClean="0"/>
            <a:t> со стороны населения не менее  5 %  от общего объема финансирования по проекту </a:t>
          </a:r>
        </a:p>
        <a:p>
          <a:pPr rtl="0"/>
          <a:r>
            <a:rPr lang="ru-RU" dirty="0" smtClean="0"/>
            <a:t>(для проектов, реализуемых на территории сельских населенных пунктов Сысертского городского округа, минимально возможный уровень </a:t>
          </a:r>
          <a:r>
            <a:rPr lang="ru-RU" dirty="0" err="1" smtClean="0"/>
            <a:t>софинансирования</a:t>
          </a:r>
          <a:r>
            <a:rPr lang="ru-RU" dirty="0" smtClean="0"/>
            <a:t> со стороны населения составляет 1%)</a:t>
          </a:r>
          <a:endParaRPr lang="ru-RU" dirty="0"/>
        </a:p>
      </dgm:t>
    </dgm:pt>
    <dgm:pt modelId="{F73A78F0-A89B-4E4D-8B4E-77D6C0F9C3BC}" type="parTrans" cxnId="{A204C795-B590-4D77-B834-B2D960CA7BB1}">
      <dgm:prSet/>
      <dgm:spPr/>
      <dgm:t>
        <a:bodyPr/>
        <a:lstStyle/>
        <a:p>
          <a:endParaRPr lang="ru-RU"/>
        </a:p>
      </dgm:t>
    </dgm:pt>
    <dgm:pt modelId="{1C376E84-8C76-4863-80AE-9A60920597C8}" type="sibTrans" cxnId="{A204C795-B590-4D77-B834-B2D960CA7BB1}">
      <dgm:prSet/>
      <dgm:spPr/>
      <dgm:t>
        <a:bodyPr/>
        <a:lstStyle/>
        <a:p>
          <a:endParaRPr lang="ru-RU"/>
        </a:p>
      </dgm:t>
    </dgm:pt>
    <dgm:pt modelId="{75A252C9-2071-4402-8056-7D72AC0AA005}" type="pres">
      <dgm:prSet presAssocID="{A994644E-B3C3-4F0B-BD99-80EAC8C2707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0F0FE-72D1-461D-BED7-E28BCA3D70C1}" type="pres">
      <dgm:prSet presAssocID="{F49ABDA1-BED2-47DF-8670-FDC988CD393A}" presName="composite" presStyleCnt="0"/>
      <dgm:spPr/>
    </dgm:pt>
    <dgm:pt modelId="{60E8A68F-268E-494B-BD5E-ADFFB64B4C60}" type="pres">
      <dgm:prSet presAssocID="{F49ABDA1-BED2-47DF-8670-FDC988CD393A}" presName="imgShp" presStyleLbl="fgImgPlace1" presStyleIdx="0" presStyleCnt="1" custLinFactNeighborX="-44973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B6854B0-2420-44E9-80D7-B6AE54CCD969}" type="pres">
      <dgm:prSet presAssocID="{F49ABDA1-BED2-47DF-8670-FDC988CD393A}" presName="txShp" presStyleLbl="node1" presStyleIdx="0" presStyleCnt="1" custScaleX="141048" custLinFactNeighborX="6434" custLinFactNeighborY="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4C795-B590-4D77-B834-B2D960CA7BB1}" srcId="{A994644E-B3C3-4F0B-BD99-80EAC8C2707A}" destId="{F49ABDA1-BED2-47DF-8670-FDC988CD393A}" srcOrd="0" destOrd="0" parTransId="{F73A78F0-A89B-4E4D-8B4E-77D6C0F9C3BC}" sibTransId="{1C376E84-8C76-4863-80AE-9A60920597C8}"/>
    <dgm:cxn modelId="{E7F5A428-AD38-49D1-AD9D-3D678B2E7D2C}" type="presOf" srcId="{A994644E-B3C3-4F0B-BD99-80EAC8C2707A}" destId="{75A252C9-2071-4402-8056-7D72AC0AA005}" srcOrd="0" destOrd="0" presId="urn:microsoft.com/office/officeart/2005/8/layout/vList3"/>
    <dgm:cxn modelId="{3B3FBC98-29A9-4A98-9758-C03B3FD88485}" type="presOf" srcId="{F49ABDA1-BED2-47DF-8670-FDC988CD393A}" destId="{2B6854B0-2420-44E9-80D7-B6AE54CCD969}" srcOrd="0" destOrd="0" presId="urn:microsoft.com/office/officeart/2005/8/layout/vList3"/>
    <dgm:cxn modelId="{F6B39D60-791A-4FD5-9A40-449494666C4D}" type="presParOf" srcId="{75A252C9-2071-4402-8056-7D72AC0AA005}" destId="{9B40F0FE-72D1-461D-BED7-E28BCA3D70C1}" srcOrd="0" destOrd="0" presId="urn:microsoft.com/office/officeart/2005/8/layout/vList3"/>
    <dgm:cxn modelId="{5509F8F8-A8B4-4305-B0E6-1F040FF1A2AC}" type="presParOf" srcId="{9B40F0FE-72D1-461D-BED7-E28BCA3D70C1}" destId="{60E8A68F-268E-494B-BD5E-ADFFB64B4C60}" srcOrd="0" destOrd="0" presId="urn:microsoft.com/office/officeart/2005/8/layout/vList3"/>
    <dgm:cxn modelId="{B9154FDA-BAF6-461F-BF2F-953EECCD7349}" type="presParOf" srcId="{9B40F0FE-72D1-461D-BED7-E28BCA3D70C1}" destId="{2B6854B0-2420-44E9-80D7-B6AE54CCD9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662E6-60B3-4546-B6F6-A6E19094C655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FD81947-E694-4694-B521-B9A9E111B0AF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600" dirty="0" smtClean="0"/>
            <a:t>Уровень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со стороны юридических лиц и/или индивидуальных предпринимателей определяется в размере </a:t>
          </a:r>
        </a:p>
        <a:p>
          <a:pPr algn="ctr" rtl="0">
            <a:spcAft>
              <a:spcPts val="0"/>
            </a:spcAft>
          </a:pPr>
          <a:r>
            <a:rPr lang="ru-RU" sz="1600" dirty="0" smtClean="0"/>
            <a:t>не менее 10 % от общего объема финансирования по проекту</a:t>
          </a:r>
          <a:endParaRPr lang="ru-RU" sz="1600" dirty="0"/>
        </a:p>
      </dgm:t>
    </dgm:pt>
    <dgm:pt modelId="{D97A2186-E0C1-49E9-87A6-4BF050FB33FB}" type="parTrans" cxnId="{EE49BB0A-8FDE-45B8-88C7-E54EE2D87F57}">
      <dgm:prSet/>
      <dgm:spPr/>
      <dgm:t>
        <a:bodyPr/>
        <a:lstStyle/>
        <a:p>
          <a:endParaRPr lang="ru-RU"/>
        </a:p>
      </dgm:t>
    </dgm:pt>
    <dgm:pt modelId="{0E33B780-BE7D-4741-9FBF-B69AA4F90484}" type="sibTrans" cxnId="{EE49BB0A-8FDE-45B8-88C7-E54EE2D87F57}">
      <dgm:prSet/>
      <dgm:spPr/>
      <dgm:t>
        <a:bodyPr/>
        <a:lstStyle/>
        <a:p>
          <a:endParaRPr lang="ru-RU"/>
        </a:p>
      </dgm:t>
    </dgm:pt>
    <dgm:pt modelId="{6CB8182B-6D58-4F31-8BBD-F1946E794C35}" type="pres">
      <dgm:prSet presAssocID="{7DC662E6-60B3-4546-B6F6-A6E19094C65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61F71-3D57-45F9-A37F-660A61D0C654}" type="pres">
      <dgm:prSet presAssocID="{4FD81947-E694-4694-B521-B9A9E111B0AF}" presName="composite" presStyleCnt="0"/>
      <dgm:spPr/>
    </dgm:pt>
    <dgm:pt modelId="{614F9CC2-313E-44A6-B2A3-C4B3E3ADFDB5}" type="pres">
      <dgm:prSet presAssocID="{4FD81947-E694-4694-B521-B9A9E111B0AF}" presName="imgShp" presStyleLbl="fgImgPlace1" presStyleIdx="0" presStyleCnt="1" custLinFactNeighborX="-75114" custLinFactNeighborY="1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3EF9061-D4BE-4161-9FBE-A398A5612689}" type="pres">
      <dgm:prSet presAssocID="{4FD81947-E694-4694-B521-B9A9E111B0AF}" presName="txShp" presStyleLbl="node1" presStyleIdx="0" presStyleCnt="1" custScaleX="142011" custLinFactNeighborX="361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F51B6-40CD-4E03-98EA-F240454A4ED9}" type="presOf" srcId="{4FD81947-E694-4694-B521-B9A9E111B0AF}" destId="{E3EF9061-D4BE-4161-9FBE-A398A5612689}" srcOrd="0" destOrd="0" presId="urn:microsoft.com/office/officeart/2005/8/layout/vList3"/>
    <dgm:cxn modelId="{EE49BB0A-8FDE-45B8-88C7-E54EE2D87F57}" srcId="{7DC662E6-60B3-4546-B6F6-A6E19094C655}" destId="{4FD81947-E694-4694-B521-B9A9E111B0AF}" srcOrd="0" destOrd="0" parTransId="{D97A2186-E0C1-49E9-87A6-4BF050FB33FB}" sibTransId="{0E33B780-BE7D-4741-9FBF-B69AA4F90484}"/>
    <dgm:cxn modelId="{ED276A54-DA3E-4943-8830-25AB555D8057}" type="presOf" srcId="{7DC662E6-60B3-4546-B6F6-A6E19094C655}" destId="{6CB8182B-6D58-4F31-8BBD-F1946E794C35}" srcOrd="0" destOrd="0" presId="urn:microsoft.com/office/officeart/2005/8/layout/vList3"/>
    <dgm:cxn modelId="{7284C9AA-6F3D-4A9F-A4FF-2B5C1F92A271}" type="presParOf" srcId="{6CB8182B-6D58-4F31-8BBD-F1946E794C35}" destId="{7DF61F71-3D57-45F9-A37F-660A61D0C654}" srcOrd="0" destOrd="0" presId="urn:microsoft.com/office/officeart/2005/8/layout/vList3"/>
    <dgm:cxn modelId="{50639AD5-CD72-4ADC-9835-11FC2D2E8D08}" type="presParOf" srcId="{7DF61F71-3D57-45F9-A37F-660A61D0C654}" destId="{614F9CC2-313E-44A6-B2A3-C4B3E3ADFDB5}" srcOrd="0" destOrd="0" presId="urn:microsoft.com/office/officeart/2005/8/layout/vList3"/>
    <dgm:cxn modelId="{2632AC04-99BC-4BE1-9161-637ABA981E7A}" type="presParOf" srcId="{7DF61F71-3D57-45F9-A37F-660A61D0C654}" destId="{E3EF9061-D4BE-4161-9FBE-A398A561268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01EF4-4EFA-430F-8218-E820766C550E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9154406-7601-4193-A797-4442103CB686}">
      <dgm:prSet custT="1"/>
      <dgm:spPr/>
      <dgm:t>
        <a:bodyPr/>
        <a:lstStyle/>
        <a:p>
          <a:pPr rtl="0"/>
          <a:r>
            <a:rPr lang="ru-RU" sz="1600" dirty="0" smtClean="0"/>
            <a:t>Уровень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проекта со стороны местного бюджета определяется от 5 % до 85 % от общего объема финансирования по проекту</a:t>
          </a:r>
          <a:endParaRPr lang="ru-RU" sz="1600" dirty="0"/>
        </a:p>
      </dgm:t>
    </dgm:pt>
    <dgm:pt modelId="{8DB1541D-69F0-4BC2-91A0-924F847CF1CA}" type="parTrans" cxnId="{78DF8C32-22A0-4C95-88FF-4195127BD1E4}">
      <dgm:prSet/>
      <dgm:spPr/>
      <dgm:t>
        <a:bodyPr/>
        <a:lstStyle/>
        <a:p>
          <a:endParaRPr lang="ru-RU"/>
        </a:p>
      </dgm:t>
    </dgm:pt>
    <dgm:pt modelId="{71638B46-A673-4BF4-84F0-5E8636669D86}" type="sibTrans" cxnId="{78DF8C32-22A0-4C95-88FF-4195127BD1E4}">
      <dgm:prSet/>
      <dgm:spPr/>
      <dgm:t>
        <a:bodyPr/>
        <a:lstStyle/>
        <a:p>
          <a:endParaRPr lang="ru-RU"/>
        </a:p>
      </dgm:t>
    </dgm:pt>
    <dgm:pt modelId="{2345BCE6-8069-4112-AC1D-E52F6D456181}" type="pres">
      <dgm:prSet presAssocID="{6D001EF4-4EFA-430F-8218-E820766C55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2ED9C-BE17-4421-BC21-2480E8945F18}" type="pres">
      <dgm:prSet presAssocID="{99154406-7601-4193-A797-4442103CB686}" presName="composite" presStyleCnt="0"/>
      <dgm:spPr/>
    </dgm:pt>
    <dgm:pt modelId="{16A064BC-765B-4477-B141-07176EBFAC68}" type="pres">
      <dgm:prSet presAssocID="{99154406-7601-4193-A797-4442103CB686}" presName="imgShp" presStyleLbl="fgImgPlace1" presStyleIdx="0" presStyleCnt="1" custScaleX="110186" custLinFactNeighborX="-677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350EC6-677B-43E1-B578-8B5246E399CB}" type="pres">
      <dgm:prSet presAssocID="{99154406-7601-4193-A797-4442103CB686}" presName="txShp" presStyleLbl="node1" presStyleIdx="0" presStyleCnt="1" custScaleX="138644" custLinFactNeighborX="10651" custLinFactNeighborY="-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F8C32-22A0-4C95-88FF-4195127BD1E4}" srcId="{6D001EF4-4EFA-430F-8218-E820766C550E}" destId="{99154406-7601-4193-A797-4442103CB686}" srcOrd="0" destOrd="0" parTransId="{8DB1541D-69F0-4BC2-91A0-924F847CF1CA}" sibTransId="{71638B46-A673-4BF4-84F0-5E8636669D86}"/>
    <dgm:cxn modelId="{2E069A22-1C0F-4087-9976-17AF84B1CA12}" type="presOf" srcId="{6D001EF4-4EFA-430F-8218-E820766C550E}" destId="{2345BCE6-8069-4112-AC1D-E52F6D456181}" srcOrd="0" destOrd="0" presId="urn:microsoft.com/office/officeart/2005/8/layout/vList3"/>
    <dgm:cxn modelId="{046D5814-25F6-4384-A1D2-634ABF2361C6}" type="presOf" srcId="{99154406-7601-4193-A797-4442103CB686}" destId="{87350EC6-677B-43E1-B578-8B5246E399CB}" srcOrd="0" destOrd="0" presId="urn:microsoft.com/office/officeart/2005/8/layout/vList3"/>
    <dgm:cxn modelId="{D2D12F5D-2396-4797-9719-4E8FF2D935D5}" type="presParOf" srcId="{2345BCE6-8069-4112-AC1D-E52F6D456181}" destId="{A832ED9C-BE17-4421-BC21-2480E8945F18}" srcOrd="0" destOrd="0" presId="urn:microsoft.com/office/officeart/2005/8/layout/vList3"/>
    <dgm:cxn modelId="{ECCE6F9D-5C6C-4B60-A6F4-FA24E4ECC32C}" type="presParOf" srcId="{A832ED9C-BE17-4421-BC21-2480E8945F18}" destId="{16A064BC-765B-4477-B141-07176EBFAC68}" srcOrd="0" destOrd="0" presId="urn:microsoft.com/office/officeart/2005/8/layout/vList3"/>
    <dgm:cxn modelId="{7CF9FF0D-3F12-4814-A069-F75E763B74D5}" type="presParOf" srcId="{A832ED9C-BE17-4421-BC21-2480E8945F18}" destId="{87350EC6-677B-43E1-B578-8B5246E399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B469B-139F-444E-9B1F-E45E61D7E379}" type="doc">
      <dgm:prSet loTypeId="urn:microsoft.com/office/officeart/2005/8/layout/vList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F8E5B6C-6EBF-4841-8A09-11469350B1E8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dirty="0" smtClean="0"/>
            <a:t>Объем субсидии, предоставляемой из областного бюджета на </a:t>
          </a:r>
          <a:r>
            <a:rPr lang="ru-RU" sz="1600" dirty="0" err="1" smtClean="0"/>
            <a:t>софинансирование</a:t>
          </a:r>
          <a:r>
            <a:rPr lang="ru-RU" sz="1600" dirty="0" smtClean="0"/>
            <a:t> проекта, не может превышать 50 % общей стоимости проекта инициативного бюджетирования,</a:t>
          </a:r>
        </a:p>
        <a:p>
          <a:pPr rtl="0">
            <a:spcAft>
              <a:spcPts val="0"/>
            </a:spcAft>
          </a:pPr>
          <a:r>
            <a:rPr lang="ru-RU" sz="1600" dirty="0" smtClean="0"/>
            <a:t> но не более 2 млн. рублей.</a:t>
          </a:r>
          <a:endParaRPr lang="ru-RU" sz="1600" dirty="0"/>
        </a:p>
      </dgm:t>
    </dgm:pt>
    <dgm:pt modelId="{621B8776-4A29-4987-BF40-FB87C4FD05A0}" type="parTrans" cxnId="{0FF65576-FF76-4FB7-BB07-638807C7C71A}">
      <dgm:prSet/>
      <dgm:spPr/>
      <dgm:t>
        <a:bodyPr/>
        <a:lstStyle/>
        <a:p>
          <a:endParaRPr lang="ru-RU"/>
        </a:p>
      </dgm:t>
    </dgm:pt>
    <dgm:pt modelId="{3434FA5A-9940-4959-B84B-99C90DDD8A88}" type="sibTrans" cxnId="{0FF65576-FF76-4FB7-BB07-638807C7C71A}">
      <dgm:prSet/>
      <dgm:spPr/>
      <dgm:t>
        <a:bodyPr/>
        <a:lstStyle/>
        <a:p>
          <a:endParaRPr lang="ru-RU"/>
        </a:p>
      </dgm:t>
    </dgm:pt>
    <dgm:pt modelId="{F4505FDB-19D3-4C4E-915D-B3584C7D8303}" type="pres">
      <dgm:prSet presAssocID="{8CBB469B-139F-444E-9B1F-E45E61D7E3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51856-850B-4290-B21B-D6158E4EF5C1}" type="pres">
      <dgm:prSet presAssocID="{DF8E5B6C-6EBF-4841-8A09-11469350B1E8}" presName="composite" presStyleCnt="0"/>
      <dgm:spPr/>
    </dgm:pt>
    <dgm:pt modelId="{0808B19D-DE78-4BDE-B319-C4DA8A78B17E}" type="pres">
      <dgm:prSet presAssocID="{DF8E5B6C-6EBF-4841-8A09-11469350B1E8}" presName="imgShp" presStyleLbl="fgImgPlace1" presStyleIdx="0" presStyleCnt="1" custLinFactNeighborX="-53141" custLinFactNeighborY="-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D6F66BD7-95FA-4ABD-BBB7-918D6B5913FC}" type="pres">
      <dgm:prSet presAssocID="{DF8E5B6C-6EBF-4841-8A09-11469350B1E8}" presName="txShp" presStyleLbl="node1" presStyleIdx="0" presStyleCnt="1" custScaleX="141118" custScaleY="92049" custLinFactNeighborX="4629" custLinFactNeighborY="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E0878-7888-4D8D-A5E2-7322A77AFF84}" type="presOf" srcId="{8CBB469B-139F-444E-9B1F-E45E61D7E379}" destId="{F4505FDB-19D3-4C4E-915D-B3584C7D8303}" srcOrd="0" destOrd="0" presId="urn:microsoft.com/office/officeart/2005/8/layout/vList3"/>
    <dgm:cxn modelId="{A3556897-8419-422E-AA93-8877B354078B}" type="presOf" srcId="{DF8E5B6C-6EBF-4841-8A09-11469350B1E8}" destId="{D6F66BD7-95FA-4ABD-BBB7-918D6B5913FC}" srcOrd="0" destOrd="0" presId="urn:microsoft.com/office/officeart/2005/8/layout/vList3"/>
    <dgm:cxn modelId="{0FF65576-FF76-4FB7-BB07-638807C7C71A}" srcId="{8CBB469B-139F-444E-9B1F-E45E61D7E379}" destId="{DF8E5B6C-6EBF-4841-8A09-11469350B1E8}" srcOrd="0" destOrd="0" parTransId="{621B8776-4A29-4987-BF40-FB87C4FD05A0}" sibTransId="{3434FA5A-9940-4959-B84B-99C90DDD8A88}"/>
    <dgm:cxn modelId="{5AA0F0C5-3653-4E64-8B98-46F4FC15C345}" type="presParOf" srcId="{F4505FDB-19D3-4C4E-915D-B3584C7D8303}" destId="{F0D51856-850B-4290-B21B-D6158E4EF5C1}" srcOrd="0" destOrd="0" presId="urn:microsoft.com/office/officeart/2005/8/layout/vList3"/>
    <dgm:cxn modelId="{B4BECB9B-C1C0-4D5E-856E-2F5FB0B955D5}" type="presParOf" srcId="{F0D51856-850B-4290-B21B-D6158E4EF5C1}" destId="{0808B19D-DE78-4BDE-B319-C4DA8A78B17E}" srcOrd="0" destOrd="0" presId="urn:microsoft.com/office/officeart/2005/8/layout/vList3"/>
    <dgm:cxn modelId="{2FB3FB0D-DB5B-495F-9382-2F25C88210DE}" type="presParOf" srcId="{F0D51856-850B-4290-B21B-D6158E4EF5C1}" destId="{D6F66BD7-95FA-4ABD-BBB7-918D6B591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3C6C0F-465F-42EC-8C23-B602BED50658}" type="doc">
      <dgm:prSet loTypeId="urn:microsoft.com/office/officeart/2005/8/layout/process1" loCatId="process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0DF498E0-754D-41AF-BC01-7B335BC84062}">
      <dgm:prSet/>
      <dgm:spPr/>
      <dgm:t>
        <a:bodyPr/>
        <a:lstStyle/>
        <a:p>
          <a:pPr rtl="0"/>
          <a:r>
            <a:rPr lang="ru-RU" dirty="0" smtClean="0"/>
            <a:t>2) региональный конкурсный отбор проводится для проектов инициативного бюджетирования, прошедших муниципальный конкурсный отбор.</a:t>
          </a:r>
          <a:endParaRPr lang="ru-RU" dirty="0"/>
        </a:p>
      </dgm:t>
    </dgm:pt>
    <dgm:pt modelId="{0B282887-2756-4303-9240-2110AF41DE11}" type="parTrans" cxnId="{0EE813BE-5C95-487F-9EE0-4FD088FCA6F7}">
      <dgm:prSet/>
      <dgm:spPr/>
      <dgm:t>
        <a:bodyPr/>
        <a:lstStyle/>
        <a:p>
          <a:endParaRPr lang="ru-RU"/>
        </a:p>
      </dgm:t>
    </dgm:pt>
    <dgm:pt modelId="{CD6E0BE5-AC93-413C-BFE3-63435FF5F2F9}" type="sibTrans" cxnId="{0EE813BE-5C95-487F-9EE0-4FD088FCA6F7}">
      <dgm:prSet/>
      <dgm:spPr/>
      <dgm:t>
        <a:bodyPr/>
        <a:lstStyle/>
        <a:p>
          <a:endParaRPr lang="ru-RU"/>
        </a:p>
      </dgm:t>
    </dgm:pt>
    <dgm:pt modelId="{13704CA5-C6AC-4184-8C97-6061B7237E17}" type="pres">
      <dgm:prSet presAssocID="{7B3C6C0F-465F-42EC-8C23-B602BED506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23F0F-A699-4670-A9ED-D1CCABC5AA76}" type="pres">
      <dgm:prSet presAssocID="{0DF498E0-754D-41AF-BC01-7B335BC84062}" presName="node" presStyleLbl="node1" presStyleIdx="0" presStyleCnt="1" custLinFactNeighborX="19491" custLinFactNeighborY="-9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7B8A3-EA94-41A7-8B7A-1A220A79FBE2}" type="presOf" srcId="{0DF498E0-754D-41AF-BC01-7B335BC84062}" destId="{68E23F0F-A699-4670-A9ED-D1CCABC5AA76}" srcOrd="0" destOrd="0" presId="urn:microsoft.com/office/officeart/2005/8/layout/process1"/>
    <dgm:cxn modelId="{0EE813BE-5C95-487F-9EE0-4FD088FCA6F7}" srcId="{7B3C6C0F-465F-42EC-8C23-B602BED50658}" destId="{0DF498E0-754D-41AF-BC01-7B335BC84062}" srcOrd="0" destOrd="0" parTransId="{0B282887-2756-4303-9240-2110AF41DE11}" sibTransId="{CD6E0BE5-AC93-413C-BFE3-63435FF5F2F9}"/>
    <dgm:cxn modelId="{FC1A78AC-E6DD-4E2F-A786-B409EC1A71BC}" type="presOf" srcId="{7B3C6C0F-465F-42EC-8C23-B602BED50658}" destId="{13704CA5-C6AC-4184-8C97-6061B7237E17}" srcOrd="0" destOrd="0" presId="urn:microsoft.com/office/officeart/2005/8/layout/process1"/>
    <dgm:cxn modelId="{751A69E4-4640-4A1A-B119-E7712409D100}" type="presParOf" srcId="{13704CA5-C6AC-4184-8C97-6061B7237E17}" destId="{68E23F0F-A699-4670-A9ED-D1CCABC5AA7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B5FAF4-76B3-42FA-B6F8-F2CD9BD20131}" type="doc">
      <dgm:prSet loTypeId="urn:microsoft.com/office/officeart/2005/8/layout/process1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3169931-1C05-43B2-95FE-194A559D1D95}">
      <dgm:prSet/>
      <dgm:spPr/>
      <dgm:t>
        <a:bodyPr/>
        <a:lstStyle/>
        <a:p>
          <a:pPr rtl="0"/>
          <a:r>
            <a:rPr lang="ru-RU" dirty="0" smtClean="0"/>
            <a:t>1) на муниципальном уровне конкурсный отбор проводится для проектов, заявленных инициаторами</a:t>
          </a:r>
          <a:endParaRPr lang="ru-RU" dirty="0"/>
        </a:p>
      </dgm:t>
    </dgm:pt>
    <dgm:pt modelId="{FA04BBF0-2058-4A0A-9035-4553CD450EEE}" type="parTrans" cxnId="{ABE1C407-895E-4C96-AE76-56644893FDC1}">
      <dgm:prSet/>
      <dgm:spPr/>
      <dgm:t>
        <a:bodyPr/>
        <a:lstStyle/>
        <a:p>
          <a:endParaRPr lang="ru-RU"/>
        </a:p>
      </dgm:t>
    </dgm:pt>
    <dgm:pt modelId="{D21F3BEE-575D-47E0-A693-114D44CC182B}" type="sibTrans" cxnId="{ABE1C407-895E-4C96-AE76-56644893FDC1}">
      <dgm:prSet/>
      <dgm:spPr/>
      <dgm:t>
        <a:bodyPr/>
        <a:lstStyle/>
        <a:p>
          <a:endParaRPr lang="ru-RU"/>
        </a:p>
      </dgm:t>
    </dgm:pt>
    <dgm:pt modelId="{7B21965E-D1E8-41C9-AF3B-D7467403556E}" type="pres">
      <dgm:prSet presAssocID="{90B5FAF4-76B3-42FA-B6F8-F2CD9BD20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67783-FC50-4810-9137-3E5A636DD265}" type="pres">
      <dgm:prSet presAssocID="{B3169931-1C05-43B2-95FE-194A559D1D95}" presName="node" presStyleLbl="node1" presStyleIdx="0" presStyleCnt="1" custScaleX="100098" custLinFactNeighborX="15721" custLinFactNeighborY="-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C2411-A009-4E05-88E8-5F3EBE399BA0}" type="presOf" srcId="{90B5FAF4-76B3-42FA-B6F8-F2CD9BD20131}" destId="{7B21965E-D1E8-41C9-AF3B-D7467403556E}" srcOrd="0" destOrd="0" presId="urn:microsoft.com/office/officeart/2005/8/layout/process1"/>
    <dgm:cxn modelId="{ABE1C407-895E-4C96-AE76-56644893FDC1}" srcId="{90B5FAF4-76B3-42FA-B6F8-F2CD9BD20131}" destId="{B3169931-1C05-43B2-95FE-194A559D1D95}" srcOrd="0" destOrd="0" parTransId="{FA04BBF0-2058-4A0A-9035-4553CD450EEE}" sibTransId="{D21F3BEE-575D-47E0-A693-114D44CC182B}"/>
    <dgm:cxn modelId="{91FE5FC5-9EEE-4791-98F9-34D6793E52E1}" type="presOf" srcId="{B3169931-1C05-43B2-95FE-194A559D1D95}" destId="{FEC67783-FC50-4810-9137-3E5A636DD265}" srcOrd="0" destOrd="0" presId="urn:microsoft.com/office/officeart/2005/8/layout/process1"/>
    <dgm:cxn modelId="{4A587D73-153C-4E5E-ABD1-2267E1264005}" type="presParOf" srcId="{7B21965E-D1E8-41C9-AF3B-D7467403556E}" destId="{FEC67783-FC50-4810-9137-3E5A636DD26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854B0-2420-44E9-80D7-B6AE54CCD969}">
      <dsp:nvSpPr>
        <dsp:cNvPr id="0" name=""/>
        <dsp:cNvSpPr/>
      </dsp:nvSpPr>
      <dsp:spPr>
        <a:xfrm rot="10800000">
          <a:off x="521759" y="0"/>
          <a:ext cx="7889535" cy="133422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8357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Уровень </a:t>
          </a:r>
          <a:r>
            <a:rPr lang="ru-RU" sz="1500" kern="1200" dirty="0" err="1" smtClean="0"/>
            <a:t>софинансирования</a:t>
          </a:r>
          <a:r>
            <a:rPr lang="ru-RU" sz="1500" kern="1200" dirty="0" smtClean="0"/>
            <a:t> со стороны населения не менее  5 %  от общего объема финансирования по проекту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(для проектов, реализуемых на территории сельских населенных пунктов Сысертского городского округа, минимально возможный уровень </a:t>
          </a:r>
          <a:r>
            <a:rPr lang="ru-RU" sz="1500" kern="1200" dirty="0" err="1" smtClean="0"/>
            <a:t>софинансирования</a:t>
          </a:r>
          <a:r>
            <a:rPr lang="ru-RU" sz="1500" kern="1200" dirty="0" smtClean="0"/>
            <a:t> со стороны населения составляет 1%)</a:t>
          </a:r>
          <a:endParaRPr lang="ru-RU" sz="1500" kern="1200" dirty="0"/>
        </a:p>
      </dsp:txBody>
      <dsp:txXfrm rot="10800000">
        <a:off x="855315" y="0"/>
        <a:ext cx="7555979" cy="1334226"/>
      </dsp:txXfrm>
    </dsp:sp>
    <dsp:sp modelId="{60E8A68F-268E-494B-BD5E-ADFFB64B4C60}">
      <dsp:nvSpPr>
        <dsp:cNvPr id="0" name=""/>
        <dsp:cNvSpPr/>
      </dsp:nvSpPr>
      <dsp:spPr>
        <a:xfrm>
          <a:off x="141737" y="0"/>
          <a:ext cx="1334226" cy="13342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F9061-D4BE-4161-9FBE-A398A5612689}">
      <dsp:nvSpPr>
        <dsp:cNvPr id="0" name=""/>
        <dsp:cNvSpPr/>
      </dsp:nvSpPr>
      <dsp:spPr>
        <a:xfrm rot="10800000">
          <a:off x="435984" y="606"/>
          <a:ext cx="7943400" cy="124104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726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Уровень </a:t>
          </a:r>
          <a:r>
            <a:rPr lang="ru-RU" sz="1600" kern="1200" dirty="0" err="1" smtClean="0"/>
            <a:t>софинансирования</a:t>
          </a:r>
          <a:r>
            <a:rPr lang="ru-RU" sz="1600" kern="1200" dirty="0" smtClean="0"/>
            <a:t> со стороны юридических лиц и/или индивидуальных предпринимателей определяется в размере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не менее 10 % от общего объема финансирования по проекту</a:t>
          </a:r>
          <a:endParaRPr lang="ru-RU" sz="1600" kern="1200" dirty="0"/>
        </a:p>
      </dsp:txBody>
      <dsp:txXfrm rot="10800000">
        <a:off x="746245" y="606"/>
        <a:ext cx="7633139" cy="1241045"/>
      </dsp:txXfrm>
    </dsp:sp>
    <dsp:sp modelId="{614F9CC2-313E-44A6-B2A3-C4B3E3ADFDB5}">
      <dsp:nvSpPr>
        <dsp:cNvPr id="0" name=""/>
        <dsp:cNvSpPr/>
      </dsp:nvSpPr>
      <dsp:spPr>
        <a:xfrm>
          <a:off x="0" y="1213"/>
          <a:ext cx="1241045" cy="12410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50EC6-677B-43E1-B578-8B5246E399CB}">
      <dsp:nvSpPr>
        <dsp:cNvPr id="0" name=""/>
        <dsp:cNvSpPr/>
      </dsp:nvSpPr>
      <dsp:spPr>
        <a:xfrm rot="10800000">
          <a:off x="656227" y="0"/>
          <a:ext cx="7755066" cy="114670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566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Уровень </a:t>
          </a:r>
          <a:r>
            <a:rPr lang="ru-RU" sz="1600" kern="1200" dirty="0" err="1" smtClean="0"/>
            <a:t>софинансирования</a:t>
          </a:r>
          <a:r>
            <a:rPr lang="ru-RU" sz="1600" kern="1200" dirty="0" smtClean="0"/>
            <a:t> проекта со стороны местного бюджета определяется от 5 % до 85 % от общего объема финансирования по проекту</a:t>
          </a:r>
          <a:endParaRPr lang="ru-RU" sz="1600" kern="1200" dirty="0"/>
        </a:p>
      </dsp:txBody>
      <dsp:txXfrm rot="10800000">
        <a:off x="942903" y="0"/>
        <a:ext cx="7468390" cy="1146706"/>
      </dsp:txXfrm>
    </dsp:sp>
    <dsp:sp modelId="{16A064BC-765B-4477-B141-07176EBFAC68}">
      <dsp:nvSpPr>
        <dsp:cNvPr id="0" name=""/>
        <dsp:cNvSpPr/>
      </dsp:nvSpPr>
      <dsp:spPr>
        <a:xfrm>
          <a:off x="2" y="0"/>
          <a:ext cx="1263509" cy="11467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6BD7-95FA-4ABD-BBB7-918D6B5913FC}">
      <dsp:nvSpPr>
        <dsp:cNvPr id="0" name=""/>
        <dsp:cNvSpPr/>
      </dsp:nvSpPr>
      <dsp:spPr>
        <a:xfrm rot="10800000">
          <a:off x="517843" y="84382"/>
          <a:ext cx="7893451" cy="124809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1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Объем субсидии, предоставляемой из областного бюджета на </a:t>
          </a:r>
          <a:r>
            <a:rPr lang="ru-RU" sz="1600" kern="1200" dirty="0" err="1" smtClean="0"/>
            <a:t>софинансирование</a:t>
          </a:r>
          <a:r>
            <a:rPr lang="ru-RU" sz="1600" kern="1200" dirty="0" smtClean="0"/>
            <a:t> проекта, не может превышать 50 % общей стоимости проекта инициативного бюджетирования,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 но не более 2 млн. рублей.</a:t>
          </a:r>
          <a:endParaRPr lang="ru-RU" sz="1600" kern="1200" dirty="0"/>
        </a:p>
      </dsp:txBody>
      <dsp:txXfrm rot="10800000">
        <a:off x="829866" y="84382"/>
        <a:ext cx="7581428" cy="1248094"/>
      </dsp:txXfrm>
    </dsp:sp>
    <dsp:sp modelId="{0808B19D-DE78-4BDE-B319-C4DA8A78B17E}">
      <dsp:nvSpPr>
        <dsp:cNvPr id="0" name=""/>
        <dsp:cNvSpPr/>
      </dsp:nvSpPr>
      <dsp:spPr>
        <a:xfrm>
          <a:off x="10400" y="0"/>
          <a:ext cx="1355902" cy="13559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23F0F-A699-4670-A9ED-D1CCABC5AA76}">
      <dsp:nvSpPr>
        <dsp:cNvPr id="0" name=""/>
        <dsp:cNvSpPr/>
      </dsp:nvSpPr>
      <dsp:spPr>
        <a:xfrm>
          <a:off x="7104" y="0"/>
          <a:ext cx="7267991" cy="1105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региональный конкурсный отбор проводится для проектов инициативного бюджетирования, прошедших муниципальный конкурсный отбор.</a:t>
          </a:r>
          <a:endParaRPr lang="ru-RU" sz="2000" kern="1200" dirty="0"/>
        </a:p>
      </dsp:txBody>
      <dsp:txXfrm>
        <a:off x="39472" y="32368"/>
        <a:ext cx="7203255" cy="1040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67783-FC50-4810-9137-3E5A636DD265}">
      <dsp:nvSpPr>
        <dsp:cNvPr id="0" name=""/>
        <dsp:cNvSpPr/>
      </dsp:nvSpPr>
      <dsp:spPr>
        <a:xfrm>
          <a:off x="7116" y="0"/>
          <a:ext cx="7292041" cy="908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на муниципальном уровне конкурсный отбор проводится для проектов, заявленных инициаторами</a:t>
          </a:r>
          <a:endParaRPr lang="ru-RU" sz="2000" kern="1200" dirty="0"/>
        </a:p>
      </dsp:txBody>
      <dsp:txXfrm>
        <a:off x="33732" y="26616"/>
        <a:ext cx="7238809" cy="85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0.15463</cdr:x>
      <cdr:y>0.44206</cdr:y>
    </cdr:from>
    <cdr:to>
      <cdr:x>0.45029</cdr:x>
      <cdr:y>0.5956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4135" y="1917269"/>
          <a:ext cx="1461024" cy="66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Областной бюджет</a:t>
          </a:r>
        </a:p>
        <a:p xmlns:a="http://schemas.openxmlformats.org/drawingml/2006/main">
          <a:pPr algn="ctr"/>
          <a:r>
            <a:rPr lang="ru-RU" dirty="0" smtClean="0"/>
            <a:t>н</a:t>
          </a:r>
          <a:r>
            <a:rPr lang="ru-RU" sz="1100" dirty="0" smtClean="0"/>
            <a:t>е более 50%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0.55961</cdr:x>
      <cdr:y>0.51843</cdr:y>
    </cdr:from>
    <cdr:to>
      <cdr:x>0.85339</cdr:x>
      <cdr:y>0.67197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65347" y="2248488"/>
          <a:ext cx="1451728" cy="66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Местный бюджет от 5 до 85 %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0.57561</cdr:x>
      <cdr:y>0.29594</cdr:y>
    </cdr:from>
    <cdr:to>
      <cdr:x>0.8758</cdr:x>
      <cdr:y>0.42199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4411" y="1283537"/>
          <a:ext cx="1483433" cy="546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Юридические лица от 10 до 65 %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0.46293</cdr:x>
      <cdr:y>0.20428</cdr:y>
    </cdr:from>
    <cdr:to>
      <cdr:x>0.69109</cdr:x>
      <cdr:y>0.30864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87600" y="885982"/>
          <a:ext cx="1127451" cy="452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Население </a:t>
          </a:r>
        </a:p>
        <a:p xmlns:a="http://schemas.openxmlformats.org/drawingml/2006/main">
          <a:pPr algn="ctr"/>
          <a:r>
            <a:rPr lang="ru-RU" sz="1100" dirty="0" smtClean="0"/>
            <a:t> от 5 до 65  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0.59349</cdr:x>
      <cdr:y>0.44991</cdr:y>
    </cdr:from>
    <cdr:to>
      <cdr:x>0.87247</cdr:x>
      <cdr:y>0.56713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2467" y="2060870"/>
          <a:ext cx="1411365" cy="536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Местный бюджет от 5 до 85 %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0.22004</cdr:x>
      <cdr:y>0.40872</cdr:y>
    </cdr:from>
    <cdr:to>
      <cdr:x>0.47348</cdr:x>
      <cdr:y>0.54976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3185" y="1872189"/>
          <a:ext cx="1282148" cy="646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0.18301</cdr:x>
      <cdr:y>0.36811</cdr:y>
    </cdr:from>
    <cdr:to>
      <cdr:x>0.43977</cdr:x>
      <cdr:y>0.49963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5871" y="1686190"/>
          <a:ext cx="1298911" cy="602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Областной бюджет </a:t>
          </a:r>
        </a:p>
        <a:p xmlns:a="http://schemas.openxmlformats.org/drawingml/2006/main">
          <a:pPr algn="ctr"/>
          <a:r>
            <a:rPr lang="ru-RU" sz="1100" dirty="0" smtClean="0"/>
            <a:t>не более 50 %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0.40668</cdr:x>
      <cdr:y>0.13907</cdr:y>
    </cdr:from>
    <cdr:to>
      <cdr:x>0.67191</cdr:x>
      <cdr:y>0.23455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7401" y="637049"/>
          <a:ext cx="1341783" cy="437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Население </a:t>
          </a:r>
        </a:p>
        <a:p xmlns:a="http://schemas.openxmlformats.org/drawingml/2006/main">
          <a:pPr algn="ctr"/>
          <a:r>
            <a:rPr lang="ru-RU" dirty="0"/>
            <a:t>о</a:t>
          </a:r>
          <a:r>
            <a:rPr lang="ru-RU" sz="1100" dirty="0" smtClean="0"/>
            <a:t>т 1 до 65 %</a:t>
          </a: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A54C80-263E-416B-A8E0-580EDEADCBD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0084" y="2498557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Участие граждан в вопросах местного значения.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Инициативное бюджетирование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361" y="6233009"/>
            <a:ext cx="7766936" cy="50982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2021 год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6707" y="639456"/>
            <a:ext cx="3760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Сысертский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городской округ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57" y="56147"/>
            <a:ext cx="1237749" cy="17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2451" y="5565193"/>
            <a:ext cx="10343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Имущество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объект (объекты) (в том числе земельные участки), где будут проводиться работы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рамках проекта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инициативного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бюджетирования, оформляются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муниципальную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собственность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течение 6 месяцев со дня окончания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реализации проекта.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4176" y="1596618"/>
            <a:ext cx="800915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имущество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(в том числе земельные участки), предназначенное для реализации проекта инициативного бюджетирования, находится и (или) будет оформлено в процессе реализации проекта инициативного бюджетирования в муниципальную собственность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 инициативного бюджетирования не предусмотрено за счет других направлений расходов областного и местного бюджетов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населения, индивидуальных предпринимателей и юридических лиц в реализации проектов инициативного бюджетирования осуществляется в денежной форме.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6026" y="171296"/>
            <a:ext cx="9318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Софинансирование проекта инициативного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бюджетирования за счет средств областного бюджета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осуществляется при соблюдении следующих условий: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6" y="1672972"/>
            <a:ext cx="2015791" cy="34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2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2663" y="267507"/>
            <a:ext cx="609600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Объемы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финансирования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58061139"/>
              </p:ext>
            </p:extLst>
          </p:nvPr>
        </p:nvGraphicFramePr>
        <p:xfrm>
          <a:off x="454408" y="942466"/>
          <a:ext cx="8411295" cy="133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5499218"/>
              </p:ext>
            </p:extLst>
          </p:nvPr>
        </p:nvGraphicFramePr>
        <p:xfrm>
          <a:off x="454409" y="2529776"/>
          <a:ext cx="8411294" cy="124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27661378"/>
              </p:ext>
            </p:extLst>
          </p:nvPr>
        </p:nvGraphicFramePr>
        <p:xfrm>
          <a:off x="454409" y="3921211"/>
          <a:ext cx="8411294" cy="11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9356910"/>
              </p:ext>
            </p:extLst>
          </p:nvPr>
        </p:nvGraphicFramePr>
        <p:xfrm>
          <a:off x="454407" y="5227032"/>
          <a:ext cx="8411295" cy="135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392477" y="2529776"/>
            <a:ext cx="2574235" cy="124225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Бизнес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от 10 % до 65  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92477" y="3921211"/>
            <a:ext cx="2574235" cy="114774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Местный бюджет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от 5 % до 85 %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92477" y="5297556"/>
            <a:ext cx="2574235" cy="12867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Областной бюджет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не более 50 %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92477" y="934278"/>
            <a:ext cx="2574235" cy="134241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Население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dirty="0" smtClean="0"/>
              <a:t>не менее 5 % (1 %)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5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1352050"/>
              </p:ext>
            </p:extLst>
          </p:nvPr>
        </p:nvGraphicFramePr>
        <p:xfrm>
          <a:off x="579433" y="1077118"/>
          <a:ext cx="4941568" cy="433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78" y="5845328"/>
            <a:ext cx="11199323" cy="676715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2511347"/>
              </p:ext>
            </p:extLst>
          </p:nvPr>
        </p:nvGraphicFramePr>
        <p:xfrm>
          <a:off x="5860439" y="1344903"/>
          <a:ext cx="5059019" cy="458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1847" y="442829"/>
            <a:ext cx="10257183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Софинансирование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проекта инициативного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бюджетирования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3888" y="2415732"/>
            <a:ext cx="1570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Юридические лица от 10 до 65 %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504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4429059"/>
              </p:ext>
            </p:extLst>
          </p:nvPr>
        </p:nvGraphicFramePr>
        <p:xfrm>
          <a:off x="2318083" y="4242138"/>
          <a:ext cx="7275096" cy="110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74424" y="623440"/>
            <a:ext cx="947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Конкурсные отборы осуществляются в два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этапа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586282"/>
              </p:ext>
            </p:extLst>
          </p:nvPr>
        </p:nvGraphicFramePr>
        <p:xfrm>
          <a:off x="2294021" y="2084821"/>
          <a:ext cx="7299158" cy="90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180386" y="3197130"/>
            <a:ext cx="1797924" cy="81003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0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4411" y="1221291"/>
            <a:ext cx="787851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заявка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участие в конкурсном отборе (установленной формы);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собрания жителей (инициативной группы)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Сысертского городского округа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реестр подписей;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подтверждающие обязательства по финансовому обеспечению проекта населением в виде гарантийных писем, подписанных представителем инициативной группы;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подтверждающие обязательства по финансовому обеспечению проекта индивидуальными предпринимателями, юридическими лицами, общественными организациями в виде гарантийных писем;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фотоматериалы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текущем состоянии объекта, где планируется проводить работы в рамках проекта;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сводный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сметный расчет на работы в рамках проекта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боснование стоимости планируемого к приобретению оборудования и программных средств для муниципальных организаций дополнительного образования;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сопроводительное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письмо за подписью представителя инициативной группы с описью представленных документов.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1734640"/>
            <a:ext cx="2609190" cy="2725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4410" y="181443"/>
            <a:ext cx="8034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Перечень документов, необходимый для участия в конкурсном отборе:</a:t>
            </a:r>
          </a:p>
        </p:txBody>
      </p:sp>
    </p:spTree>
    <p:extLst>
      <p:ext uri="{BB962C8B-B14F-4D97-AF65-F5344CB8AC3E}">
        <p14:creationId xmlns:p14="http://schemas.microsoft.com/office/powerpoint/2010/main" val="316146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7" y="129415"/>
            <a:ext cx="2514600" cy="2066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9" y="2390360"/>
            <a:ext cx="2547938" cy="2076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0" y="4660831"/>
            <a:ext cx="2547938" cy="2028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19271" y="480659"/>
            <a:ext cx="86685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	На собрании выбирают проект инициативного бюджетирования;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Выбирают представителей инициативной группы;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Определяют стоимость проекта и объемы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софинансирования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 стороны населения и юридических лиц или индивидуальных предпринимателей;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Оформляют и подписывают протокол собрания;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Направляют проект на рассмотрение в конкурсную комиссию по отбору проектов инициативного бюджетирования в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Сысертском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городском округе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9271" y="12941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Граждане: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3571" y="3122900"/>
            <a:ext cx="8439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	Рассматривает и оценивает проекты инициативного бюджетирования;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Принимает решение о результатах конкурсного отбора проектов на муниципальном уровне;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	Формирует заявку для участия в конкурсном отборе проектов инициативного бюджетирования на региональном уровне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0028" y="2386555"/>
            <a:ext cx="8833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Комиссия по отбору проектов инициативного бюджетирования в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Сысертском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городском округе: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3570" y="5136634"/>
            <a:ext cx="8439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	Организует и проводит региональный этап конкурсного отбора проектов инициативного бюджетирования;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Определяет перечень проектов - победителей конкурсного отбора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Оформляет решение о распределении субсидии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3571" y="4685494"/>
            <a:ext cx="394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Областная конкурсная комиссия:</a:t>
            </a:r>
          </a:p>
        </p:txBody>
      </p:sp>
    </p:spTree>
    <p:extLst>
      <p:ext uri="{BB962C8B-B14F-4D97-AF65-F5344CB8AC3E}">
        <p14:creationId xmlns:p14="http://schemas.microsoft.com/office/powerpoint/2010/main" val="120985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385" y="2184128"/>
            <a:ext cx="7766936" cy="1646302"/>
          </a:xfrm>
          <a:noFill/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СПАСИБО </a:t>
            </a:r>
            <a:b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ЗА ВНИМАНИЕ! 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5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7919" y="854350"/>
            <a:ext cx="8443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Инициативное бюджетирование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совокупность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2088" y="3541562"/>
            <a:ext cx="8517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механизмов инициативного бюджетирования осуществляется 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рамках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государственной программы Свердловской области «Совершенствование социально-экономической политики на территории Свердловской области до 2024 года»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(утверждена постановлением Правительства Свердловской области от 25.12.2014 № 1209-ПП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5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/>
          <a:stretch/>
        </p:blipFill>
        <p:spPr>
          <a:xfrm>
            <a:off x="10228215" y="4954997"/>
            <a:ext cx="1864886" cy="18096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945" y="2856528"/>
            <a:ext cx="725753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Целью конкурсного отбора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является определение проектов инициативного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бюджетирования,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дальнейшего включения в заявку для участия в региональном конкурсном отборе проектов инициативного бюджетирования, для осуществления которых будут предоставлены субсидии из областного бюджета бюджетам муниципальных образований, расположенных на территории Свердловской области, на </a:t>
            </a:r>
            <a:r>
              <a:rPr lang="ru-RU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софинансирование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проектов инициативного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бюджетирования.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2628" y="558362"/>
            <a:ext cx="8446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 территории Сысертского городского округа разработан и утвержден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Порядок проведения конкурсного отбора проектов инициативного бюджетирования на территории Сысертского городского округа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(постановление Администрации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ысертского городского округа от 17.03.2020 № 529)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4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0978" y="1493927"/>
            <a:ext cx="804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инициативные группы граждан проживающих на территории Сысертского городского округа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4176" y="264695"/>
            <a:ext cx="8596668" cy="6179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Инициаторы проекта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0978" y="4919442"/>
            <a:ext cx="8043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некоммерческие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организации, в том числе общественные организации (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исключением некоммерческих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организаций, учредителями которых являются органы государственной власти либо органы местного самоуправления муниципальных образований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05" y="2508581"/>
            <a:ext cx="3252888" cy="21696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48613" y="3641454"/>
            <a:ext cx="537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индивидуальные предприниматели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550006"/>
            <a:ext cx="3094112" cy="1939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6" y="1112547"/>
            <a:ext cx="3094112" cy="1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48" y="304799"/>
            <a:ext cx="8596668" cy="17299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Реализация проектов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инициативного бюджетирования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осуществляется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следующих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сферах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4043" y="251271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благоустройство территории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Сысертского городского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4893" y="3947977"/>
            <a:ext cx="5218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дополнительное образование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64043" y="50612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и внедрение информационных технологий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муниципальных учреждениях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культуры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4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1781" y="3246831"/>
            <a:ext cx="7941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Обустройство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общественных пространств (за исключением установки памятников, мемориалов, памятных досок), детских площадок, мест для занятия физической культурой и спортом, освещение улиц, озеленение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2858" y="274437"/>
            <a:ext cx="5748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Благоустройство территории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038584"/>
            <a:ext cx="2367864" cy="158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76" y="1088827"/>
            <a:ext cx="2536394" cy="1606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4" y="5038584"/>
            <a:ext cx="2230889" cy="158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81" y="1128583"/>
            <a:ext cx="2448838" cy="16212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" y="1088826"/>
            <a:ext cx="2695600" cy="16610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81" y="5038584"/>
            <a:ext cx="2448838" cy="15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2725" y="3297750"/>
            <a:ext cx="7661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Оснащение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оборудованием, приобретение программных средств для муниципальных организаций дополнительного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образования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9454" y="320491"/>
            <a:ext cx="621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Дополнительное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образование детей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8" y="1038888"/>
            <a:ext cx="2949934" cy="19666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73" y="1045862"/>
            <a:ext cx="2804212" cy="1959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68" y="4475143"/>
            <a:ext cx="2738308" cy="16629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26" y="1038888"/>
            <a:ext cx="2941752" cy="19599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" y="4481468"/>
            <a:ext cx="2483858" cy="1656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65" y="4475143"/>
            <a:ext cx="2441073" cy="16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2251" y="2793278"/>
            <a:ext cx="9019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внедрение информационных технологий (включая разработку информационных систем и развитие инфокоммуникационной инфраструктуры) в муниципальных учреждениях культуры, направленных на создание виртуальных экспозиций и условий свободного (бесплатного) доступа населения к таким экспозициям, а также обеспечение доступа к государственным и муниципальным ресурсам, включая оборудование мест доступа (за исключением специализированных учреждений, осуществляющих комплексное обслуживание и предоставление услуг в формате «одного окна»)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7346" y="219700"/>
            <a:ext cx="8837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Развитие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 внедрение информационных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технологий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 муниципальных учреждениях культуры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01" y="4855380"/>
            <a:ext cx="2652582" cy="1769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4" y="4855381"/>
            <a:ext cx="2652582" cy="1769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3" y="1222157"/>
            <a:ext cx="2514601" cy="1546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24" y="1222157"/>
            <a:ext cx="2342926" cy="1561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90" y="1222157"/>
            <a:ext cx="1517449" cy="15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3484" y="1767342"/>
            <a:ext cx="71318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цели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задачи проекта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соответствуют стратегическим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приоритетам развития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Сысертского городского округа;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проект прошел обсуждение жителями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Сысертского городского округа 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поддержку;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инициаторы принимают непосредственное участие в реализации проекта, в том числе в 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 осуществлении контроля за его реализацией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проект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софинансируется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счет средств населения, юридических лиц и (или) индивидуальных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предпринимателей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средств местного бюджета.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21472"/>
          <a:stretch/>
        </p:blipFill>
        <p:spPr>
          <a:xfrm>
            <a:off x="675846" y="1828365"/>
            <a:ext cx="2388973" cy="32629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5136" y="521882"/>
            <a:ext cx="9408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Проект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инициативного бюджетирования должен удовлетворять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одновременно следующим условиям:</a:t>
            </a:r>
          </a:p>
        </p:txBody>
      </p:sp>
    </p:spTree>
    <p:extLst>
      <p:ext uri="{BB962C8B-B14F-4D97-AF65-F5344CB8AC3E}">
        <p14:creationId xmlns:p14="http://schemas.microsoft.com/office/powerpoint/2010/main" val="2590333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1065</TotalTime>
  <Words>895</Words>
  <Application>Microsoft Office PowerPoint</Application>
  <PresentationFormat>Широкоэкранный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2</vt:lpstr>
      <vt:lpstr>Эркер</vt:lpstr>
      <vt:lpstr>Участие граждан в вопросах местного значения. Инициативное бюджетирование</vt:lpstr>
      <vt:lpstr>Презентация PowerPoint</vt:lpstr>
      <vt:lpstr>Презентация PowerPoint</vt:lpstr>
      <vt:lpstr>Инициаторы проекта</vt:lpstr>
      <vt:lpstr>Реализация проектов инициативного бюджетирования осуществляется в следующих сферах: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граждан в вопросах местного значения. Инициативное бюджетирование</dc:title>
  <dc:creator>Наталья Александровна Логинова</dc:creator>
  <cp:lastModifiedBy>Шабуров Александр Евгеньевич</cp:lastModifiedBy>
  <cp:revision>97</cp:revision>
  <dcterms:created xsi:type="dcterms:W3CDTF">2019-04-15T05:52:07Z</dcterms:created>
  <dcterms:modified xsi:type="dcterms:W3CDTF">2021-11-30T08:49:16Z</dcterms:modified>
</cp:coreProperties>
</file>